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7" r:id="rId12"/>
    <p:sldId id="265" r:id="rId13"/>
    <p:sldId id="266" r:id="rId14"/>
    <p:sldId id="267" r:id="rId15"/>
    <p:sldId id="268" r:id="rId16"/>
    <p:sldId id="302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03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04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05" r:id="rId41"/>
    <p:sldId id="290" r:id="rId42"/>
    <p:sldId id="291" r:id="rId43"/>
    <p:sldId id="292" r:id="rId44"/>
    <p:sldId id="308" r:id="rId45"/>
    <p:sldId id="293" r:id="rId46"/>
    <p:sldId id="295" r:id="rId47"/>
    <p:sldId id="296" r:id="rId48"/>
    <p:sldId id="306" r:id="rId49"/>
    <p:sldId id="297" r:id="rId50"/>
    <p:sldId id="298" r:id="rId51"/>
    <p:sldId id="299" r:id="rId52"/>
    <p:sldId id="300" r:id="rId53"/>
    <p:sldId id="30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6E8"/>
    <a:srgbClr val="E2D1DF"/>
    <a:srgbClr val="1C65A6"/>
    <a:srgbClr val="217796"/>
    <a:srgbClr val="5296B6"/>
    <a:srgbClr val="F5D8F0"/>
    <a:srgbClr val="41ACC8"/>
    <a:srgbClr val="C8EE6B"/>
    <a:srgbClr val="F3FFC8"/>
    <a:srgbClr val="507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8" d="100"/>
          <a:sy n="68" d="100"/>
        </p:scale>
        <p:origin x="-1576" y="-1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0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0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8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1C65A6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1C65A6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7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2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4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9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C65A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C65A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Thursday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Thursdays, we will take a few minutes to review the words. </a:t>
            </a:r>
          </a:p>
          <a:p>
            <a:r>
              <a:rPr lang="en-US" dirty="0" smtClean="0"/>
              <a:t>During this time, you’ll look over all of the work from the week and write a brief reflection about what you learned. </a:t>
            </a:r>
            <a:endParaRPr lang="en-US" dirty="0"/>
          </a:p>
          <a:p>
            <a:r>
              <a:rPr lang="en-US" dirty="0" smtClean="0"/>
              <a:t>Your reflection should be at least three sentences long and contain some of the vocabulary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Reflect/Journal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vocabulary journal/reflection should be at least three sentences long. You can use these questions to help get you started. 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/>
              <a:t>What did </a:t>
            </a:r>
            <a:r>
              <a:rPr lang="en-US" sz="2400" dirty="0" smtClean="0"/>
              <a:t>you learn </a:t>
            </a:r>
            <a:r>
              <a:rPr lang="en-US" sz="2400" dirty="0"/>
              <a:t>about the words?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word did </a:t>
            </a:r>
            <a:r>
              <a:rPr lang="en-US" sz="2400" dirty="0" smtClean="0"/>
              <a:t>you not </a:t>
            </a:r>
            <a:r>
              <a:rPr lang="en-US" sz="2400" dirty="0"/>
              <a:t>know prior to this week?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do these words relate to one another?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will knowing these words help </a:t>
            </a:r>
            <a:r>
              <a:rPr lang="en-US" sz="2400" dirty="0" smtClean="0"/>
              <a:t>you succeed </a:t>
            </a:r>
            <a:r>
              <a:rPr lang="en-US" sz="2400" dirty="0"/>
              <a:t>in an academic setting?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Fridays, we will take a quick test on five vocabulary words from the week. </a:t>
            </a:r>
          </a:p>
          <a:p>
            <a:r>
              <a:rPr lang="en-US" dirty="0" smtClean="0"/>
              <a:t>After the test, you’ll record your score and write down the words you still need to study.</a:t>
            </a:r>
            <a:endParaRPr lang="en-US" dirty="0"/>
          </a:p>
          <a:p>
            <a:r>
              <a:rPr lang="en-US" dirty="0" smtClean="0"/>
              <a:t>As we continue with new words, make sure you go back and revisit the words you still need to learn.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1C65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#1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E7B6E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1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1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Accommodate</a:t>
            </a:r>
          </a:p>
          <a:p>
            <a:r>
              <a:rPr lang="en-US" dirty="0" smtClean="0"/>
              <a:t>Accompany</a:t>
            </a:r>
          </a:p>
          <a:p>
            <a:r>
              <a:rPr lang="en-US" dirty="0" smtClean="0"/>
              <a:t>Accurate</a:t>
            </a:r>
          </a:p>
          <a:p>
            <a:r>
              <a:rPr lang="en-US" dirty="0" smtClean="0"/>
              <a:t>Acknowledge</a:t>
            </a:r>
          </a:p>
          <a:p>
            <a:r>
              <a:rPr lang="en-US" dirty="0" smtClean="0"/>
              <a:t>Adapt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Accommodate</a:t>
            </a:r>
          </a:p>
          <a:p>
            <a:pPr marL="919163" indent="-349250"/>
            <a:r>
              <a:rPr lang="en-US" dirty="0" smtClean="0"/>
              <a:t>Accompany</a:t>
            </a:r>
          </a:p>
          <a:p>
            <a:pPr marL="919163" indent="-349250"/>
            <a:r>
              <a:rPr lang="en-US" dirty="0" smtClean="0"/>
              <a:t>Accurate</a:t>
            </a:r>
          </a:p>
          <a:p>
            <a:pPr marL="919163" indent="-349250"/>
            <a:r>
              <a:rPr lang="en-US" dirty="0" smtClean="0"/>
              <a:t>Acknowledge</a:t>
            </a:r>
          </a:p>
          <a:p>
            <a:pPr marL="919163" indent="-349250"/>
            <a:r>
              <a:rPr lang="en-US" dirty="0" smtClean="0"/>
              <a:t>Adapt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Accommodate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 smtClean="0"/>
              <a:t>to </a:t>
            </a:r>
            <a:r>
              <a:rPr lang="en-US" sz="5400" dirty="0"/>
              <a:t>make suitable or consistent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7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Accompany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happen or occur at the same time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Accurate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correct in all details</a:t>
            </a:r>
          </a:p>
        </p:txBody>
      </p:sp>
    </p:spTree>
    <p:extLst>
      <p:ext uri="{BB962C8B-B14F-4D97-AF65-F5344CB8AC3E}">
        <p14:creationId xmlns:p14="http://schemas.microsoft.com/office/powerpoint/2010/main" val="353201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vocabulary </a:t>
            </a:r>
            <a:r>
              <a:rPr lang="en-US" dirty="0" smtClean="0"/>
              <a:t>refers to words that you will likely encounter in an academic setting.</a:t>
            </a:r>
          </a:p>
          <a:p>
            <a:endParaRPr lang="en-US" dirty="0" smtClean="0"/>
          </a:p>
          <a:p>
            <a:r>
              <a:rPr lang="en-US" b="1" dirty="0" smtClean="0"/>
              <a:t>Academic vocabulary </a:t>
            </a:r>
            <a:r>
              <a:rPr lang="en-US" dirty="0" smtClean="0"/>
              <a:t>shows up in text books, standardized tests, and in instructions for school assignments.</a:t>
            </a:r>
          </a:p>
          <a:p>
            <a:endParaRPr lang="en-US" dirty="0" smtClean="0"/>
          </a:p>
          <a:p>
            <a:r>
              <a:rPr lang="en-US" dirty="0" smtClean="0"/>
              <a:t>The more </a:t>
            </a:r>
            <a:r>
              <a:rPr lang="en-US" b="1" dirty="0" smtClean="0"/>
              <a:t>academic vocabulary </a:t>
            </a:r>
            <a:r>
              <a:rPr lang="en-US" dirty="0" smtClean="0"/>
              <a:t>you know, the more likely you are to be successful in school!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Acknowledge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admit to be real or true, to take notice of</a:t>
            </a:r>
          </a:p>
        </p:txBody>
      </p:sp>
    </p:spTree>
    <p:extLst>
      <p:ext uri="{BB962C8B-B14F-4D97-AF65-F5344CB8AC3E}">
        <p14:creationId xmlns:p14="http://schemas.microsoft.com/office/powerpoint/2010/main" val="224391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Adapt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adjust or modify </a:t>
            </a:r>
          </a:p>
        </p:txBody>
      </p:sp>
    </p:spTree>
    <p:extLst>
      <p:ext uri="{BB962C8B-B14F-4D97-AF65-F5344CB8AC3E}">
        <p14:creationId xmlns:p14="http://schemas.microsoft.com/office/powerpoint/2010/main" val="45059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1C65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#2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E7B6E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1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2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Adjust</a:t>
            </a:r>
          </a:p>
          <a:p>
            <a:r>
              <a:rPr lang="en-US" dirty="0" smtClean="0"/>
              <a:t>Advocate</a:t>
            </a:r>
          </a:p>
          <a:p>
            <a:r>
              <a:rPr lang="en-US" dirty="0" smtClean="0"/>
              <a:t>Allocate</a:t>
            </a:r>
          </a:p>
          <a:p>
            <a:r>
              <a:rPr lang="en-US" dirty="0" smtClean="0"/>
              <a:t>Amend</a:t>
            </a:r>
          </a:p>
          <a:p>
            <a:r>
              <a:rPr lang="en-US" dirty="0" smtClean="0"/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65447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Adjust</a:t>
            </a:r>
          </a:p>
          <a:p>
            <a:pPr marL="919163" indent="-349250"/>
            <a:r>
              <a:rPr lang="en-US" dirty="0" smtClean="0"/>
              <a:t>Advocate</a:t>
            </a:r>
          </a:p>
          <a:p>
            <a:pPr marL="919163" indent="-349250"/>
            <a:r>
              <a:rPr lang="en-US" dirty="0" smtClean="0"/>
              <a:t>Allocate</a:t>
            </a:r>
          </a:p>
          <a:p>
            <a:pPr marL="919163" indent="-349250"/>
            <a:r>
              <a:rPr lang="en-US" dirty="0" smtClean="0"/>
              <a:t>Amend</a:t>
            </a:r>
          </a:p>
          <a:p>
            <a:pPr marL="919163" indent="-349250"/>
            <a:r>
              <a:rPr lang="en-US" dirty="0" smtClean="0"/>
              <a:t>Analyze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3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Adjust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change or alter something </a:t>
            </a:r>
          </a:p>
        </p:txBody>
      </p:sp>
    </p:spTree>
    <p:extLst>
      <p:ext uri="{BB962C8B-B14F-4D97-AF65-F5344CB8AC3E}">
        <p14:creationId xmlns:p14="http://schemas.microsoft.com/office/powerpoint/2010/main" val="2876251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Advocate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speak or write in favor of</a:t>
            </a:r>
          </a:p>
        </p:txBody>
      </p:sp>
    </p:spTree>
    <p:extLst>
      <p:ext uri="{BB962C8B-B14F-4D97-AF65-F5344CB8AC3E}">
        <p14:creationId xmlns:p14="http://schemas.microsoft.com/office/powerpoint/2010/main" val="4095691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Allocate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set apart for a particular purpose</a:t>
            </a:r>
          </a:p>
        </p:txBody>
      </p:sp>
    </p:spTree>
    <p:extLst>
      <p:ext uri="{BB962C8B-B14F-4D97-AF65-F5344CB8AC3E}">
        <p14:creationId xmlns:p14="http://schemas.microsoft.com/office/powerpoint/2010/main" val="179959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Amend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alter, modify, or rephrase</a:t>
            </a:r>
          </a:p>
        </p:txBody>
      </p:sp>
    </p:spTree>
    <p:extLst>
      <p:ext uri="{BB962C8B-B14F-4D97-AF65-F5344CB8AC3E}">
        <p14:creationId xmlns:p14="http://schemas.microsoft.com/office/powerpoint/2010/main" val="1085149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Analyze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examine critically</a:t>
            </a:r>
          </a:p>
        </p:txBody>
      </p:sp>
    </p:spTree>
    <p:extLst>
      <p:ext uri="{BB962C8B-B14F-4D97-AF65-F5344CB8AC3E}">
        <p14:creationId xmlns:p14="http://schemas.microsoft.com/office/powerpoint/2010/main" val="133360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Academic Vocabulary words you’ll encounter in this unit are high-frequency vocabulary words that appear frequently in academic 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29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1C65A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#3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E7B6E8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1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3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Anticipate</a:t>
            </a:r>
          </a:p>
          <a:p>
            <a:r>
              <a:rPr lang="en-US" dirty="0" smtClean="0"/>
              <a:t>Approach</a:t>
            </a:r>
          </a:p>
          <a:p>
            <a:r>
              <a:rPr lang="en-US" dirty="0" smtClean="0"/>
              <a:t>Approximate</a:t>
            </a:r>
          </a:p>
          <a:p>
            <a:r>
              <a:rPr lang="en-US" dirty="0" smtClean="0"/>
              <a:t>Assess</a:t>
            </a:r>
          </a:p>
          <a:p>
            <a:r>
              <a:rPr lang="en-US" dirty="0" smtClean="0"/>
              <a:t>Assume</a:t>
            </a:r>
          </a:p>
        </p:txBody>
      </p:sp>
    </p:spTree>
    <p:extLst>
      <p:ext uri="{BB962C8B-B14F-4D97-AF65-F5344CB8AC3E}">
        <p14:creationId xmlns:p14="http://schemas.microsoft.com/office/powerpoint/2010/main" val="338830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Anticipate</a:t>
            </a:r>
          </a:p>
          <a:p>
            <a:pPr marL="919163" indent="-349250"/>
            <a:r>
              <a:rPr lang="en-US" dirty="0" smtClean="0"/>
              <a:t>Approach</a:t>
            </a:r>
          </a:p>
          <a:p>
            <a:pPr marL="919163" indent="-349250"/>
            <a:r>
              <a:rPr lang="en-US" dirty="0" smtClean="0"/>
              <a:t>Approximate</a:t>
            </a:r>
          </a:p>
          <a:p>
            <a:pPr marL="919163" indent="-349250"/>
            <a:r>
              <a:rPr lang="en-US" dirty="0" smtClean="0"/>
              <a:t>Assess</a:t>
            </a:r>
          </a:p>
          <a:p>
            <a:pPr marL="919163" indent="-349250"/>
            <a:r>
              <a:rPr lang="en-US" dirty="0" smtClean="0"/>
              <a:t>Assume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Anticipate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realize beforehand</a:t>
            </a:r>
          </a:p>
        </p:txBody>
      </p:sp>
    </p:spTree>
    <p:extLst>
      <p:ext uri="{BB962C8B-B14F-4D97-AF65-F5344CB8AC3E}">
        <p14:creationId xmlns:p14="http://schemas.microsoft.com/office/powerpoint/2010/main" val="3588205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come near or nearer to</a:t>
            </a:r>
          </a:p>
        </p:txBody>
      </p:sp>
    </p:spTree>
    <p:extLst>
      <p:ext uri="{BB962C8B-B14F-4D97-AF65-F5344CB8AC3E}">
        <p14:creationId xmlns:p14="http://schemas.microsoft.com/office/powerpoint/2010/main" val="128148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Approximate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estimate, or come near to</a:t>
            </a:r>
          </a:p>
        </p:txBody>
      </p:sp>
    </p:spTree>
    <p:extLst>
      <p:ext uri="{BB962C8B-B14F-4D97-AF65-F5344CB8AC3E}">
        <p14:creationId xmlns:p14="http://schemas.microsoft.com/office/powerpoint/2010/main" val="31034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Assess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estimate or judge the value</a:t>
            </a:r>
          </a:p>
        </p:txBody>
      </p:sp>
    </p:spTree>
    <p:extLst>
      <p:ext uri="{BB962C8B-B14F-4D97-AF65-F5344CB8AC3E}">
        <p14:creationId xmlns:p14="http://schemas.microsoft.com/office/powerpoint/2010/main" val="3289540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Assume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take on, to take for granted without proof</a:t>
            </a:r>
          </a:p>
        </p:txBody>
      </p:sp>
    </p:spTree>
    <p:extLst>
      <p:ext uri="{BB962C8B-B14F-4D97-AF65-F5344CB8AC3E}">
        <p14:creationId xmlns:p14="http://schemas.microsoft.com/office/powerpoint/2010/main" val="1226025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8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9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</a:t>
            </a:r>
          </a:p>
          <a:p>
            <a:r>
              <a:rPr lang="en-US" dirty="0" smtClean="0"/>
              <a:t>Authority</a:t>
            </a:r>
          </a:p>
          <a:p>
            <a:r>
              <a:rPr lang="en-US" dirty="0" smtClean="0"/>
              <a:t>Available</a:t>
            </a:r>
          </a:p>
          <a:p>
            <a:r>
              <a:rPr lang="en-US" dirty="0" smtClean="0"/>
              <a:t>Benefit</a:t>
            </a:r>
          </a:p>
          <a:p>
            <a:r>
              <a:rPr lang="en-US" dirty="0" smtClean="0"/>
              <a:t>Brief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Focus on Five at a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learn 25 new academic vocabulary terms during this unit. </a:t>
            </a:r>
          </a:p>
          <a:p>
            <a:endParaRPr lang="en-US" dirty="0"/>
          </a:p>
          <a:p>
            <a:r>
              <a:rPr lang="en-US" dirty="0" smtClean="0"/>
              <a:t>However, we will only focus on five words at a time.</a:t>
            </a:r>
          </a:p>
          <a:p>
            <a:endParaRPr lang="en-US" dirty="0"/>
          </a:p>
          <a:p>
            <a:r>
              <a:rPr lang="en-US" dirty="0" smtClean="0"/>
              <a:t>Each week we will have five new words to learn.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Attribute</a:t>
            </a:r>
          </a:p>
          <a:p>
            <a:pPr marL="919163" indent="-349250"/>
            <a:r>
              <a:rPr lang="en-US" dirty="0" smtClean="0"/>
              <a:t>Authority</a:t>
            </a:r>
          </a:p>
          <a:p>
            <a:pPr marL="919163" indent="-349250"/>
            <a:r>
              <a:rPr lang="en-US" dirty="0" smtClean="0"/>
              <a:t>Available</a:t>
            </a:r>
          </a:p>
          <a:p>
            <a:pPr marL="919163" indent="-349250"/>
            <a:r>
              <a:rPr lang="en-US" dirty="0" smtClean="0"/>
              <a:t>Benefit</a:t>
            </a:r>
          </a:p>
          <a:p>
            <a:pPr marL="919163" indent="-349250"/>
            <a:r>
              <a:rPr lang="en-US" dirty="0" smtClean="0"/>
              <a:t>Brief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Attribute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regard as resulting from a specified cause</a:t>
            </a:r>
          </a:p>
        </p:txBody>
      </p:sp>
    </p:spTree>
    <p:extLst>
      <p:ext uri="{BB962C8B-B14F-4D97-AF65-F5344CB8AC3E}">
        <p14:creationId xmlns:p14="http://schemas.microsoft.com/office/powerpoint/2010/main" val="175856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Authority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lvl="0" indent="0" algn="ctr">
              <a:buNone/>
            </a:pPr>
            <a:r>
              <a:rPr lang="en-US" sz="5400" dirty="0"/>
              <a:t>the power to determine, the right to control</a:t>
            </a:r>
          </a:p>
        </p:txBody>
      </p:sp>
    </p:spTree>
    <p:extLst>
      <p:ext uri="{BB962C8B-B14F-4D97-AF65-F5344CB8AC3E}">
        <p14:creationId xmlns:p14="http://schemas.microsoft.com/office/powerpoint/2010/main" val="65938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Available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suitable or ready to use</a:t>
            </a:r>
          </a:p>
        </p:txBody>
      </p:sp>
    </p:spTree>
    <p:extLst>
      <p:ext uri="{BB962C8B-B14F-4D97-AF65-F5344CB8AC3E}">
        <p14:creationId xmlns:p14="http://schemas.microsoft.com/office/powerpoint/2010/main" val="1555644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Benefit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lvl="0" indent="0" algn="ctr">
              <a:buNone/>
            </a:pPr>
            <a:r>
              <a:rPr lang="en-US" sz="5400" dirty="0"/>
              <a:t>something that is advantageous or good</a:t>
            </a:r>
          </a:p>
        </p:txBody>
      </p:sp>
    </p:spTree>
    <p:extLst>
      <p:ext uri="{BB962C8B-B14F-4D97-AF65-F5344CB8AC3E}">
        <p14:creationId xmlns:p14="http://schemas.microsoft.com/office/powerpoint/2010/main" val="3844441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Brief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using few words; succinct </a:t>
            </a:r>
          </a:p>
        </p:txBody>
      </p:sp>
    </p:spTree>
    <p:extLst>
      <p:ext uri="{BB962C8B-B14F-4D97-AF65-F5344CB8AC3E}">
        <p14:creationId xmlns:p14="http://schemas.microsoft.com/office/powerpoint/2010/main" val="301036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6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Capable</a:t>
            </a:r>
          </a:p>
          <a:p>
            <a:r>
              <a:rPr lang="en-US" dirty="0" smtClean="0"/>
              <a:t>Capacity</a:t>
            </a:r>
          </a:p>
          <a:p>
            <a:r>
              <a:rPr lang="en-US" dirty="0" smtClean="0"/>
              <a:t>Category</a:t>
            </a:r>
          </a:p>
          <a:p>
            <a:r>
              <a:rPr lang="en-US" dirty="0" smtClean="0"/>
              <a:t>Circumstance</a:t>
            </a:r>
          </a:p>
          <a:p>
            <a:r>
              <a:rPr lang="en-US" dirty="0" smtClean="0"/>
              <a:t>Cite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8892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Capable</a:t>
            </a:r>
          </a:p>
          <a:p>
            <a:pPr marL="919163" indent="-349250"/>
            <a:r>
              <a:rPr lang="en-US" dirty="0" smtClean="0"/>
              <a:t>Capacity</a:t>
            </a:r>
          </a:p>
          <a:p>
            <a:pPr marL="919163" indent="-349250"/>
            <a:r>
              <a:rPr lang="en-US" dirty="0" smtClean="0"/>
              <a:t>Category</a:t>
            </a:r>
          </a:p>
          <a:p>
            <a:pPr marL="919163" indent="-349250"/>
            <a:r>
              <a:rPr lang="en-US" dirty="0" smtClean="0"/>
              <a:t>Circumstance</a:t>
            </a:r>
          </a:p>
          <a:p>
            <a:pPr marL="919163" indent="-349250"/>
            <a:r>
              <a:rPr lang="en-US" dirty="0" smtClean="0"/>
              <a:t>Cite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55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Capable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having the ability for</a:t>
            </a:r>
          </a:p>
        </p:txBody>
      </p:sp>
    </p:spTree>
    <p:extLst>
      <p:ext uri="{BB962C8B-B14F-4D97-AF65-F5344CB8AC3E}">
        <p14:creationId xmlns:p14="http://schemas.microsoft.com/office/powerpoint/2010/main" val="160928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Our Week in Academic Vocabulary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Monday</a:t>
            </a:r>
            <a:r>
              <a:rPr lang="en-US" dirty="0"/>
              <a:t>:</a:t>
            </a:r>
            <a:r>
              <a:rPr lang="en-US" dirty="0" smtClean="0"/>
              <a:t> Introduce the words.</a:t>
            </a:r>
          </a:p>
          <a:p>
            <a:r>
              <a:rPr lang="en-US" b="1" dirty="0" smtClean="0"/>
              <a:t>Tuesday</a:t>
            </a:r>
            <a:r>
              <a:rPr lang="en-US" dirty="0"/>
              <a:t>:</a:t>
            </a:r>
            <a:r>
              <a:rPr lang="en-US" dirty="0" smtClean="0"/>
              <a:t> Draw it out. </a:t>
            </a:r>
          </a:p>
          <a:p>
            <a:r>
              <a:rPr lang="en-US" b="1" dirty="0" smtClean="0"/>
              <a:t>Wednesday</a:t>
            </a:r>
            <a:r>
              <a:rPr lang="en-US" dirty="0"/>
              <a:t>:</a:t>
            </a:r>
            <a:r>
              <a:rPr lang="en-US" dirty="0" smtClean="0"/>
              <a:t> Word Web Wednesday! </a:t>
            </a:r>
          </a:p>
          <a:p>
            <a:r>
              <a:rPr lang="en-US" b="1" dirty="0" smtClean="0"/>
              <a:t>Thursday</a:t>
            </a:r>
            <a:r>
              <a:rPr lang="en-US" dirty="0"/>
              <a:t>:</a:t>
            </a:r>
            <a:r>
              <a:rPr lang="en-US" dirty="0" smtClean="0"/>
              <a:t> Reflect about the words.</a:t>
            </a:r>
          </a:p>
          <a:p>
            <a:r>
              <a:rPr lang="en-US" b="1" dirty="0" smtClean="0"/>
              <a:t>Friday</a:t>
            </a:r>
            <a:r>
              <a:rPr lang="en-US" dirty="0"/>
              <a:t>:</a:t>
            </a:r>
            <a:r>
              <a:rPr lang="en-US" dirty="0" smtClean="0"/>
              <a:t> Quiz time!</a:t>
            </a:r>
          </a:p>
          <a:p>
            <a:r>
              <a:rPr lang="en-US" b="1" dirty="0" smtClean="0"/>
              <a:t>End of the unit</a:t>
            </a:r>
            <a:r>
              <a:rPr lang="en-US" dirty="0" smtClean="0"/>
              <a:t>: We will review </a:t>
            </a:r>
            <a:r>
              <a:rPr lang="en-US" b="1" dirty="0" smtClean="0"/>
              <a:t>ALL 25 </a:t>
            </a:r>
            <a:r>
              <a:rPr lang="en-US" dirty="0" smtClean="0"/>
              <a:t>of the academic words you’ve learned.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73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Capacity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actual or potential ability to perform</a:t>
            </a:r>
          </a:p>
        </p:txBody>
      </p:sp>
    </p:spTree>
    <p:extLst>
      <p:ext uri="{BB962C8B-B14F-4D97-AF65-F5344CB8AC3E}">
        <p14:creationId xmlns:p14="http://schemas.microsoft.com/office/powerpoint/2010/main" val="2121755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Category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any general or comprehensive division</a:t>
            </a:r>
          </a:p>
        </p:txBody>
      </p:sp>
    </p:spTree>
    <p:extLst>
      <p:ext uri="{BB962C8B-B14F-4D97-AF65-F5344CB8AC3E}">
        <p14:creationId xmlns:p14="http://schemas.microsoft.com/office/powerpoint/2010/main" val="188352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Circumstance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an incident or occurrence </a:t>
            </a:r>
          </a:p>
        </p:txBody>
      </p:sp>
    </p:spTree>
    <p:extLst>
      <p:ext uri="{BB962C8B-B14F-4D97-AF65-F5344CB8AC3E}">
        <p14:creationId xmlns:p14="http://schemas.microsoft.com/office/powerpoint/2010/main" val="176819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Cite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quote, especially as an authority</a:t>
            </a:r>
          </a:p>
        </p:txBody>
      </p:sp>
    </p:spTree>
    <p:extLst>
      <p:ext uri="{BB962C8B-B14F-4D97-AF65-F5344CB8AC3E}">
        <p14:creationId xmlns:p14="http://schemas.microsoft.com/office/powerpoint/2010/main" val="2721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Mondays, we will take a quick pretest on five new vocabulary words. </a:t>
            </a:r>
          </a:p>
          <a:p>
            <a:r>
              <a:rPr lang="en-US" dirty="0" smtClean="0"/>
              <a:t>Then, we will go over each word. </a:t>
            </a:r>
            <a:endParaRPr lang="en-US" dirty="0"/>
          </a:p>
          <a:p>
            <a:r>
              <a:rPr lang="en-US" dirty="0" smtClean="0"/>
              <a:t>You’ll write the words and their definitions on your weekly handout.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Tuesdays, we will take a few minutes to review the words. </a:t>
            </a:r>
          </a:p>
          <a:p>
            <a:r>
              <a:rPr lang="en-US" dirty="0" smtClean="0"/>
              <a:t>During this time, you’ll draw a quick visual representation for each word. </a:t>
            </a:r>
            <a:endParaRPr lang="en-US" dirty="0"/>
          </a:p>
          <a:p>
            <a:r>
              <a:rPr lang="en-US" dirty="0" smtClean="0"/>
              <a:t>The drawings do not need to be perfect. Anything that helps you associate the word to the definition will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Wednesdays, we will take a few minutes to review the words. </a:t>
            </a:r>
          </a:p>
          <a:p>
            <a:r>
              <a:rPr lang="en-US" dirty="0" smtClean="0"/>
              <a:t>During this time, you’ll create a word web for each word. </a:t>
            </a:r>
            <a:endParaRPr lang="en-US" dirty="0"/>
          </a:p>
          <a:p>
            <a:r>
              <a:rPr lang="en-US" dirty="0" smtClean="0"/>
              <a:t>A word web is a graphic representation containing words. You’ll write words that have similar meanings and words that are associated with the vocabulary term on your paper.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933" y="642367"/>
            <a:ext cx="7970663" cy="554771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E46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932" y="642367"/>
            <a:ext cx="7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emon/Milk"/>
                <a:cs typeface="Lemon/Milk"/>
              </a:rPr>
              <a:t>Word Web Example</a:t>
            </a:r>
            <a:endParaRPr lang="en-US" sz="3600" dirty="0"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8785" y="3092366"/>
            <a:ext cx="3868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Lemon/Milk light"/>
                <a:cs typeface="Lemon/Milk light"/>
              </a:rPr>
              <a:t>vocabulary</a:t>
            </a:r>
            <a:endParaRPr lang="en-US" sz="4400" dirty="0">
              <a:latin typeface="Lemon/Milk light"/>
              <a:cs typeface="Lemon/Milk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85296" y="2511072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8716" y="3992004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5296" y="4144404"/>
            <a:ext cx="583932" cy="4388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67845" y="2562169"/>
            <a:ext cx="510939" cy="5009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7262" y="4803155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words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401" y="445918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terms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262" y="212330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538" y="2119459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language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125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6543</TotalTime>
  <Words>880</Words>
  <Application>Microsoft Macintosh PowerPoint</Application>
  <PresentationFormat>On-screen Show (4:3)</PresentationFormat>
  <Paragraphs>174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About Academic Vocabulary</vt:lpstr>
      <vt:lpstr>About Academic Vocabulary</vt:lpstr>
      <vt:lpstr>Focus on Five at a Time</vt:lpstr>
      <vt:lpstr>Our Week in Academic Vocabulary</vt:lpstr>
      <vt:lpstr>Monday</vt:lpstr>
      <vt:lpstr>Tuesday</vt:lpstr>
      <vt:lpstr>Wednesday</vt:lpstr>
      <vt:lpstr>PowerPoint Presentation</vt:lpstr>
      <vt:lpstr>Thursday</vt:lpstr>
      <vt:lpstr>Reflect/Journal</vt:lpstr>
      <vt:lpstr>Friday</vt:lpstr>
      <vt:lpstr>PowerPoint Presentation</vt:lpstr>
      <vt:lpstr>PowerPoint Presentation</vt:lpstr>
      <vt:lpstr>Week #1 Words</vt:lpstr>
      <vt:lpstr>Week #1 Pretest</vt:lpstr>
      <vt:lpstr>Accommodate</vt:lpstr>
      <vt:lpstr>Accompany</vt:lpstr>
      <vt:lpstr>Accurate</vt:lpstr>
      <vt:lpstr>Acknowledge</vt:lpstr>
      <vt:lpstr>Adapt</vt:lpstr>
      <vt:lpstr>PowerPoint Presentation</vt:lpstr>
      <vt:lpstr>Week #2 Words</vt:lpstr>
      <vt:lpstr>Week #2 Pretest</vt:lpstr>
      <vt:lpstr>Adjust</vt:lpstr>
      <vt:lpstr>Advocate</vt:lpstr>
      <vt:lpstr>Allocate</vt:lpstr>
      <vt:lpstr>Amend</vt:lpstr>
      <vt:lpstr>Analyze</vt:lpstr>
      <vt:lpstr>PowerPoint Presentation</vt:lpstr>
      <vt:lpstr>Week #3 Words</vt:lpstr>
      <vt:lpstr>Week #3 Pretest</vt:lpstr>
      <vt:lpstr>Anticipate</vt:lpstr>
      <vt:lpstr>Approach</vt:lpstr>
      <vt:lpstr>Approximate</vt:lpstr>
      <vt:lpstr>Assess</vt:lpstr>
      <vt:lpstr>Assume</vt:lpstr>
      <vt:lpstr>PowerPoint Presentation</vt:lpstr>
      <vt:lpstr>Week #4 Words</vt:lpstr>
      <vt:lpstr>Week #4 Pretest</vt:lpstr>
      <vt:lpstr>Attribute</vt:lpstr>
      <vt:lpstr>Authority</vt:lpstr>
      <vt:lpstr>Available</vt:lpstr>
      <vt:lpstr>Benefit</vt:lpstr>
      <vt:lpstr>Brief</vt:lpstr>
      <vt:lpstr>PowerPoint Presentation</vt:lpstr>
      <vt:lpstr>Week #5 Words</vt:lpstr>
      <vt:lpstr>Week #5 Pretest</vt:lpstr>
      <vt:lpstr>Capable</vt:lpstr>
      <vt:lpstr>Capacity</vt:lpstr>
      <vt:lpstr>Category</vt:lpstr>
      <vt:lpstr>Circumstance</vt:lpstr>
      <vt:lpstr>Cite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47</cp:revision>
  <dcterms:created xsi:type="dcterms:W3CDTF">2020-08-22T21:23:51Z</dcterms:created>
  <dcterms:modified xsi:type="dcterms:W3CDTF">2020-09-19T02:59:20Z</dcterms:modified>
</cp:coreProperties>
</file>